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5865E-ED98-D449-9112-3C8AA281FB8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2E466-CA2C-9B48-B4A5-9328E2D4D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89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Doing school – school going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2E466-CA2C-9B48-B4A5-9328E2D4D3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00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9/27/12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cultural historical approach to service learning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Christopher G </a:t>
            </a:r>
            <a:r>
              <a:rPr lang="en-US" dirty="0" err="1" smtClean="0"/>
              <a:t>pupik</a:t>
            </a:r>
            <a:r>
              <a:rPr lang="en-US" dirty="0" smtClean="0"/>
              <a:t> dean</a:t>
            </a:r>
          </a:p>
          <a:p>
            <a:r>
              <a:rPr lang="en-US" dirty="0" err="1" smtClean="0"/>
              <a:t>cpu@gse.upenn.edu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Service as activity</a:t>
            </a:r>
          </a:p>
        </p:txBody>
      </p:sp>
    </p:spTree>
    <p:extLst>
      <p:ext uri="{BB962C8B-B14F-4D97-AF65-F5344CB8AC3E}">
        <p14:creationId xmlns:p14="http://schemas.microsoft.com/office/powerpoint/2010/main" val="393894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sociocultural theory to explain phenomena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Phenomena:</a:t>
            </a:r>
          </a:p>
          <a:p>
            <a:pPr lvl="1"/>
            <a:r>
              <a:rPr lang="en-US" dirty="0" smtClean="0"/>
              <a:t>Students in a 10</a:t>
            </a:r>
            <a:r>
              <a:rPr lang="en-US" baseline="30000" dirty="0" smtClean="0"/>
              <a:t>th</a:t>
            </a:r>
            <a:r>
              <a:rPr lang="en-US" dirty="0" smtClean="0"/>
              <a:t> grade SL class (tutoring 1</a:t>
            </a:r>
            <a:r>
              <a:rPr lang="en-US" baseline="30000" dirty="0" smtClean="0"/>
              <a:t>st</a:t>
            </a:r>
            <a:r>
              <a:rPr lang="en-US" dirty="0" smtClean="0"/>
              <a:t> graders) exhibited a change in how they </a:t>
            </a:r>
            <a:r>
              <a:rPr lang="en-US" u="sng" dirty="0" smtClean="0"/>
              <a:t>talked about </a:t>
            </a:r>
            <a:r>
              <a:rPr lang="en-US" dirty="0" smtClean="0"/>
              <a:t>the teachers they worked with:</a:t>
            </a:r>
          </a:p>
          <a:p>
            <a:pPr lvl="2"/>
            <a:r>
              <a:rPr lang="en-US" dirty="0" smtClean="0"/>
              <a:t>Initial tool: critical stories of classroom practice:</a:t>
            </a:r>
          </a:p>
          <a:p>
            <a:pPr lvl="3"/>
            <a:r>
              <a:rPr lang="en-US" dirty="0" smtClean="0"/>
              <a:t> yelling, disorganization</a:t>
            </a:r>
          </a:p>
          <a:p>
            <a:pPr lvl="2"/>
            <a:r>
              <a:rPr lang="en-US" dirty="0" smtClean="0"/>
              <a:t>Subsequent tool: more positive orientation to classroom practice</a:t>
            </a:r>
          </a:p>
          <a:p>
            <a:pPr lvl="3"/>
            <a:r>
              <a:rPr lang="en-US" dirty="0" smtClean="0"/>
              <a:t>Teachers care, have tough job, know individual student needs</a:t>
            </a:r>
          </a:p>
          <a:p>
            <a:pPr lvl="1"/>
            <a:r>
              <a:rPr lang="en-US" dirty="0" smtClean="0"/>
              <a:t>But maintained an orientation that teachers are the problem in public education</a:t>
            </a:r>
          </a:p>
          <a:p>
            <a:pPr lvl="2"/>
            <a:r>
              <a:rPr lang="en-US" dirty="0" smtClean="0"/>
              <a:t>Lazy</a:t>
            </a:r>
          </a:p>
          <a:p>
            <a:pPr lvl="2"/>
            <a:r>
              <a:rPr lang="en-US" dirty="0" smtClean="0"/>
              <a:t>In it for the money </a:t>
            </a:r>
            <a:r>
              <a:rPr lang="en-US" smtClean="0"/>
              <a:t>(unions)</a:t>
            </a:r>
            <a:endParaRPr lang="en-US" dirty="0" smtClean="0"/>
          </a:p>
          <a:p>
            <a:pPr lvl="1"/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30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Knowledge, Skills, Mindsets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Knowledge:</a:t>
            </a:r>
          </a:p>
          <a:p>
            <a:pPr lvl="1"/>
            <a:r>
              <a:rPr lang="en-US" dirty="0" smtClean="0"/>
              <a:t>Teaching is hard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hese teachers care</a:t>
            </a:r>
          </a:p>
          <a:p>
            <a:r>
              <a:rPr lang="en-US" dirty="0" smtClean="0"/>
              <a:t>Skills:</a:t>
            </a:r>
          </a:p>
          <a:p>
            <a:pPr lvl="1"/>
            <a:r>
              <a:rPr lang="en-US" dirty="0" smtClean="0"/>
              <a:t>Tutoring in a classroom</a:t>
            </a:r>
          </a:p>
          <a:p>
            <a:pPr lvl="1"/>
            <a:r>
              <a:rPr lang="en-US" dirty="0" smtClean="0"/>
              <a:t>Talking about classroom practice</a:t>
            </a:r>
          </a:p>
          <a:p>
            <a:r>
              <a:rPr lang="en-US" dirty="0" smtClean="0"/>
              <a:t>Mindsets:</a:t>
            </a:r>
          </a:p>
          <a:p>
            <a:pPr lvl="1"/>
            <a:r>
              <a:rPr lang="en-US" dirty="0" smtClean="0"/>
              <a:t>The teachers care</a:t>
            </a:r>
          </a:p>
          <a:p>
            <a:pPr lvl="1"/>
            <a:r>
              <a:rPr lang="en-US" dirty="0" smtClean="0"/>
              <a:t>Teachers are the problem</a:t>
            </a:r>
          </a:p>
        </p:txBody>
      </p:sp>
    </p:spTree>
    <p:extLst>
      <p:ext uri="{BB962C8B-B14F-4D97-AF65-F5344CB8AC3E}">
        <p14:creationId xmlns:p14="http://schemas.microsoft.com/office/powerpoint/2010/main" val="1111313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Sociocultural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Initial tool: Teachers are the key to educational success</a:t>
            </a:r>
          </a:p>
          <a:p>
            <a:r>
              <a:rPr lang="en-US" dirty="0" smtClean="0"/>
              <a:t>History: developed in own experience, stories of others about public schools</a:t>
            </a:r>
          </a:p>
          <a:p>
            <a:r>
              <a:rPr lang="en-US" dirty="0" smtClean="0"/>
              <a:t>Community: privileged, high value on </a:t>
            </a:r>
            <a:r>
              <a:rPr lang="en-US" dirty="0" err="1" smtClean="0"/>
              <a:t>ed</a:t>
            </a:r>
            <a:r>
              <a:rPr lang="en-US" dirty="0" smtClean="0"/>
              <a:t>, teachers held in great esteem</a:t>
            </a:r>
          </a:p>
          <a:p>
            <a:r>
              <a:rPr lang="en-US" dirty="0" smtClean="0"/>
              <a:t>Rules: value teachers in our school, maintain prestige of own </a:t>
            </a:r>
            <a:r>
              <a:rPr lang="en-US" dirty="0" err="1" smtClean="0"/>
              <a:t>ed</a:t>
            </a:r>
            <a:endParaRPr lang="en-US" dirty="0" smtClean="0"/>
          </a:p>
          <a:p>
            <a:r>
              <a:rPr lang="en-US" dirty="0" smtClean="0"/>
              <a:t>Boundary crossing/LPP: engaged in classroom practice, not in larger issues</a:t>
            </a:r>
          </a:p>
          <a:p>
            <a:r>
              <a:rPr lang="en-US" dirty="0" smtClean="0"/>
              <a:t>Closing tool: Teachers are key… this school is an exception </a:t>
            </a:r>
          </a:p>
          <a:p>
            <a:pPr lvl="1"/>
            <a:r>
              <a:rPr lang="en-US" dirty="0" smtClean="0"/>
              <a:t>(does not contradict the model)</a:t>
            </a:r>
          </a:p>
          <a:p>
            <a:pPr lvl="1"/>
            <a:r>
              <a:rPr lang="en-US" dirty="0" smtClean="0"/>
              <a:t>Object of discourse did not connect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43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Cole, M. (1996). </a:t>
            </a:r>
            <a:r>
              <a:rPr lang="en-US" i="1" dirty="0"/>
              <a:t>Cultural psychology</a:t>
            </a:r>
            <a:r>
              <a:rPr lang="en-US" dirty="0"/>
              <a:t>. Cambridge, MA: Belknap Press.</a:t>
            </a:r>
          </a:p>
          <a:p>
            <a:r>
              <a:rPr lang="en-US" dirty="0"/>
              <a:t>Cole, M., &amp; </a:t>
            </a:r>
            <a:r>
              <a:rPr lang="en-US" dirty="0" err="1"/>
              <a:t>Engeström</a:t>
            </a:r>
            <a:r>
              <a:rPr lang="en-US" dirty="0"/>
              <a:t>, Y. (1993). A cultural historical approach to distributed cognition. In G. Salomon (Ed.), </a:t>
            </a:r>
            <a:r>
              <a:rPr lang="en-US" i="1" dirty="0"/>
              <a:t>Distributed cognitions: Psychological and educational considerations</a:t>
            </a:r>
            <a:r>
              <a:rPr lang="en-US" dirty="0"/>
              <a:t> (pp. 1–46). Cambridge, UK: Cambridge University Press.</a:t>
            </a:r>
          </a:p>
          <a:p>
            <a:r>
              <a:rPr lang="en-US" dirty="0" err="1"/>
              <a:t>Engeström</a:t>
            </a:r>
            <a:r>
              <a:rPr lang="en-US" dirty="0"/>
              <a:t>, Y. (1987). </a:t>
            </a:r>
            <a:r>
              <a:rPr lang="en-US" i="1" dirty="0"/>
              <a:t>Learning by expanding</a:t>
            </a:r>
            <a:r>
              <a:rPr lang="en-US" dirty="0"/>
              <a:t>. Helsinki: </a:t>
            </a:r>
            <a:r>
              <a:rPr lang="en-US" dirty="0" err="1"/>
              <a:t>Orienta-Konsultit</a:t>
            </a:r>
            <a:r>
              <a:rPr lang="en-US" dirty="0"/>
              <a:t> </a:t>
            </a:r>
            <a:r>
              <a:rPr lang="en-US" dirty="0" err="1"/>
              <a:t>Oy</a:t>
            </a:r>
            <a:r>
              <a:rPr lang="en-US" dirty="0"/>
              <a:t>. Retrieved from http://</a:t>
            </a:r>
            <a:r>
              <a:rPr lang="en-US" dirty="0" err="1"/>
              <a:t>lchc.ucsd.edu</a:t>
            </a:r>
            <a:r>
              <a:rPr lang="en-US" dirty="0"/>
              <a:t>/</a:t>
            </a:r>
            <a:r>
              <a:rPr lang="en-US" dirty="0" err="1"/>
              <a:t>mca</a:t>
            </a:r>
            <a:r>
              <a:rPr lang="en-US" dirty="0"/>
              <a:t>/Paper/</a:t>
            </a:r>
            <a:r>
              <a:rPr lang="en-US" dirty="0" err="1"/>
              <a:t>Engestrom</a:t>
            </a:r>
            <a:r>
              <a:rPr lang="en-US" dirty="0"/>
              <a:t>/expanding/</a:t>
            </a:r>
            <a:r>
              <a:rPr lang="en-US" dirty="0" err="1"/>
              <a:t>toc.htm</a:t>
            </a:r>
            <a:endParaRPr lang="en-US" dirty="0"/>
          </a:p>
          <a:p>
            <a:r>
              <a:rPr lang="en-US" dirty="0" err="1"/>
              <a:t>Engeström</a:t>
            </a:r>
            <a:r>
              <a:rPr lang="en-US" dirty="0"/>
              <a:t>, Y. (1993). Developmental studies of work as a </a:t>
            </a:r>
            <a:r>
              <a:rPr lang="en-US" dirty="0" err="1"/>
              <a:t>testbench</a:t>
            </a:r>
            <a:r>
              <a:rPr lang="en-US" dirty="0"/>
              <a:t> of activity theory: The case of primary care medical practice. In S. </a:t>
            </a:r>
            <a:r>
              <a:rPr lang="en-US" dirty="0" err="1"/>
              <a:t>Chaiklin</a:t>
            </a:r>
            <a:r>
              <a:rPr lang="en-US" dirty="0"/>
              <a:t> &amp; J. Lave (Eds.), </a:t>
            </a:r>
            <a:r>
              <a:rPr lang="en-US" i="1" dirty="0"/>
              <a:t>Understanding practice: </a:t>
            </a:r>
            <a:r>
              <a:rPr lang="en-US" i="1" dirty="0" err="1"/>
              <a:t>Perspectices</a:t>
            </a:r>
            <a:r>
              <a:rPr lang="en-US" i="1" dirty="0"/>
              <a:t> on activity and context</a:t>
            </a:r>
            <a:r>
              <a:rPr lang="en-US" dirty="0"/>
              <a:t> (pp. 64–103). Cambridge, UK: Cambridge University Press.</a:t>
            </a:r>
          </a:p>
          <a:p>
            <a:r>
              <a:rPr lang="en-US" dirty="0" err="1"/>
              <a:t>Engeström</a:t>
            </a:r>
            <a:r>
              <a:rPr lang="en-US" dirty="0"/>
              <a:t>, Y. (2001). Expansive learning at work: Toward and activity theoretical reconceptualization. </a:t>
            </a:r>
            <a:r>
              <a:rPr lang="en-US" i="1" dirty="0"/>
              <a:t>Journal of Education and Work</a:t>
            </a:r>
            <a:r>
              <a:rPr lang="en-US" dirty="0"/>
              <a:t>, </a:t>
            </a:r>
            <a:r>
              <a:rPr lang="en-US" i="1" dirty="0"/>
              <a:t>14</a:t>
            </a:r>
            <a:r>
              <a:rPr lang="en-US" dirty="0"/>
              <a:t>(1), 133–156.</a:t>
            </a:r>
          </a:p>
          <a:p>
            <a:r>
              <a:rPr lang="en-US" dirty="0" err="1"/>
              <a:t>Engeström</a:t>
            </a:r>
            <a:r>
              <a:rPr lang="en-US" dirty="0"/>
              <a:t>, Y., &amp; </a:t>
            </a:r>
            <a:r>
              <a:rPr lang="en-US" dirty="0" err="1"/>
              <a:t>Miettinen</a:t>
            </a:r>
            <a:r>
              <a:rPr lang="en-US" dirty="0"/>
              <a:t>, R. (1999). Introduction. </a:t>
            </a:r>
            <a:r>
              <a:rPr lang="en-US" i="1" dirty="0"/>
              <a:t>Perspectives on Activity Theory</a:t>
            </a:r>
            <a:r>
              <a:rPr lang="en-US" dirty="0"/>
              <a:t> (pp. 1–18). Cambridge, UK: Cambridge University Press.</a:t>
            </a:r>
          </a:p>
          <a:p>
            <a:r>
              <a:rPr lang="en-US" dirty="0"/>
              <a:t>Erikson, E. H. (1950). </a:t>
            </a:r>
            <a:r>
              <a:rPr lang="en-US" i="1" dirty="0"/>
              <a:t>Childhood and Society</a:t>
            </a:r>
            <a:r>
              <a:rPr lang="en-US" dirty="0"/>
              <a:t>. New York: Norton.</a:t>
            </a:r>
          </a:p>
          <a:p>
            <a:r>
              <a:rPr lang="en-US" dirty="0"/>
              <a:t>Erikson, E. H. (1968). </a:t>
            </a:r>
            <a:r>
              <a:rPr lang="en-US" i="1" dirty="0"/>
              <a:t>Identity, Youth, and Crisis</a:t>
            </a:r>
            <a:r>
              <a:rPr lang="en-US" dirty="0"/>
              <a:t> (1st ed.). New York: Norton.</a:t>
            </a:r>
          </a:p>
          <a:p>
            <a:r>
              <a:rPr lang="en-US" dirty="0"/>
              <a:t>Fenwick, T., Edwards, R., &amp; </a:t>
            </a:r>
            <a:r>
              <a:rPr lang="en-US" dirty="0" err="1"/>
              <a:t>Sawchuk</a:t>
            </a:r>
            <a:r>
              <a:rPr lang="en-US" dirty="0"/>
              <a:t>, P. (2011). </a:t>
            </a:r>
            <a:r>
              <a:rPr lang="en-US" i="1" dirty="0"/>
              <a:t>Emerging Approaches to Educational Research: Tracing the Socio-Material</a:t>
            </a:r>
            <a:r>
              <a:rPr lang="en-US" dirty="0"/>
              <a:t>. London: </a:t>
            </a:r>
            <a:r>
              <a:rPr lang="en-US" dirty="0" err="1"/>
              <a:t>Routledge</a:t>
            </a:r>
            <a:r>
              <a:rPr lang="en-US" dirty="0"/>
              <a:t>. Retrieved from http://</a:t>
            </a:r>
            <a:r>
              <a:rPr lang="en-US" dirty="0" err="1"/>
              <a:t>www.routledge.com</a:t>
            </a:r>
            <a:r>
              <a:rPr lang="en-US" dirty="0"/>
              <a:t>/books/details/9780415570923/</a:t>
            </a:r>
          </a:p>
          <a:p>
            <a:r>
              <a:rPr lang="en-US" dirty="0"/>
              <a:t>Levine, P., &amp; Higgins-D’Alessandro. (2010). Youth civic engagement: Normative issues. In L. R. Sherrod, J. </a:t>
            </a:r>
            <a:r>
              <a:rPr lang="en-US" dirty="0" err="1"/>
              <a:t>Torney-Purta</a:t>
            </a:r>
            <a:r>
              <a:rPr lang="en-US" dirty="0"/>
              <a:t>, &amp; C. A. Flanagan (Eds.), </a:t>
            </a:r>
            <a:r>
              <a:rPr lang="en-US" i="1" dirty="0"/>
              <a:t>Handbook of Research on Civic Engagement in Youth</a:t>
            </a:r>
            <a:r>
              <a:rPr lang="en-US" dirty="0"/>
              <a:t> (E-Book.). Wiley.</a:t>
            </a:r>
          </a:p>
          <a:p>
            <a:r>
              <a:rPr lang="en-US" dirty="0"/>
              <a:t>McIntosh, H., &amp; </a:t>
            </a:r>
            <a:r>
              <a:rPr lang="en-US" dirty="0" err="1"/>
              <a:t>Youniss</a:t>
            </a:r>
            <a:r>
              <a:rPr lang="en-US" dirty="0"/>
              <a:t>, J. (2010). Toward a political theory of political socialization of youth. In L. R. Sherrod, J. </a:t>
            </a:r>
            <a:r>
              <a:rPr lang="en-US" dirty="0" err="1"/>
              <a:t>Torney-Purta</a:t>
            </a:r>
            <a:r>
              <a:rPr lang="en-US" dirty="0"/>
              <a:t>, &amp; C. Flanagan (Eds.), </a:t>
            </a:r>
            <a:r>
              <a:rPr lang="en-US" i="1" dirty="0"/>
              <a:t>Handbook of Research on Civic Engagement in Youth</a:t>
            </a:r>
            <a:r>
              <a:rPr lang="en-US" dirty="0"/>
              <a:t>. New Jersey: Wiley.</a:t>
            </a:r>
          </a:p>
          <a:p>
            <a:r>
              <a:rPr lang="en-US" dirty="0"/>
              <a:t>Rhoads, R. A. (1997). </a:t>
            </a:r>
            <a:r>
              <a:rPr lang="en-US" i="1" dirty="0"/>
              <a:t>Community Service and Higher Learning: Explorations of the Caring Self</a:t>
            </a:r>
            <a:r>
              <a:rPr lang="en-US" dirty="0"/>
              <a:t>. Albany: State University of New York Press.</a:t>
            </a:r>
          </a:p>
          <a:p>
            <a:r>
              <a:rPr lang="en-US" dirty="0" err="1"/>
              <a:t>Torney-Purta</a:t>
            </a:r>
            <a:r>
              <a:rPr lang="en-US" dirty="0"/>
              <a:t>, J., </a:t>
            </a:r>
            <a:r>
              <a:rPr lang="en-US" dirty="0" err="1"/>
              <a:t>Amadeo</a:t>
            </a:r>
            <a:r>
              <a:rPr lang="en-US" dirty="0"/>
              <a:t>, J.-A., &amp; </a:t>
            </a:r>
            <a:r>
              <a:rPr lang="en-US" dirty="0" err="1"/>
              <a:t>Andolina</a:t>
            </a:r>
            <a:r>
              <a:rPr lang="en-US" dirty="0"/>
              <a:t>, M. (2010). A conceptual framework and </a:t>
            </a:r>
            <a:r>
              <a:rPr lang="en-US" dirty="0" err="1"/>
              <a:t>multimethod</a:t>
            </a:r>
            <a:r>
              <a:rPr lang="en-US" dirty="0"/>
              <a:t> approach for research on political socialization and civic engagement. </a:t>
            </a:r>
            <a:r>
              <a:rPr lang="en-US" i="1" dirty="0"/>
              <a:t>Handbook of Research on Civic Engagement in Youth</a:t>
            </a:r>
            <a:r>
              <a:rPr lang="en-US" dirty="0"/>
              <a:t> (E-book.). Hoboken, NJ: John Wiley &amp; Sons.</a:t>
            </a:r>
          </a:p>
          <a:p>
            <a:r>
              <a:rPr lang="en-US" dirty="0" err="1"/>
              <a:t>Tsui</a:t>
            </a:r>
            <a:r>
              <a:rPr lang="en-US" dirty="0"/>
              <a:t>, A. B. M., &amp; Law, D. Y. K. (2007). Learning as Boundary-Crossing in School-University Partnership. </a:t>
            </a:r>
            <a:r>
              <a:rPr lang="en-US" i="1" dirty="0"/>
              <a:t>Teaching and Teacher Education: An International Journal of Research and Studies</a:t>
            </a:r>
            <a:r>
              <a:rPr lang="en-US" dirty="0"/>
              <a:t>, </a:t>
            </a:r>
            <a:r>
              <a:rPr lang="en-US" i="1" dirty="0"/>
              <a:t>23</a:t>
            </a:r>
            <a:r>
              <a:rPr lang="en-US" dirty="0"/>
              <a:t>.</a:t>
            </a:r>
          </a:p>
          <a:p>
            <a:r>
              <a:rPr lang="en-US" dirty="0" err="1"/>
              <a:t>Youniss</a:t>
            </a:r>
            <a:r>
              <a:rPr lang="en-US" dirty="0"/>
              <a:t>, J., &amp; Yates, M. (1997). </a:t>
            </a:r>
            <a:r>
              <a:rPr lang="en-US" i="1" dirty="0"/>
              <a:t>Community Service and Social Responsibility in Youth</a:t>
            </a:r>
            <a:r>
              <a:rPr lang="en-US" dirty="0"/>
              <a:t>. Chicago, Ill: University of Chicago Press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0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sociocultural theories?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7"/>
            <a:ext cx="8503920" cy="484615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Suggestions of the need to examine practice through sociocultural lenses:</a:t>
            </a:r>
            <a:endParaRPr lang="en-US" dirty="0"/>
          </a:p>
          <a:p>
            <a:pPr lvl="1"/>
            <a:r>
              <a:rPr lang="en-US" dirty="0" smtClean="0"/>
              <a:t>Levine </a:t>
            </a:r>
            <a:r>
              <a:rPr lang="en-US" dirty="0"/>
              <a:t>&amp; Higgins-D’Alessandro, </a:t>
            </a:r>
            <a:r>
              <a:rPr lang="en-US" dirty="0" smtClean="0"/>
              <a:t>2010</a:t>
            </a:r>
            <a:endParaRPr lang="en-US" dirty="0"/>
          </a:p>
          <a:p>
            <a:pPr lvl="1"/>
            <a:r>
              <a:rPr lang="en-US" dirty="0" smtClean="0"/>
              <a:t>McIntosh </a:t>
            </a:r>
            <a:r>
              <a:rPr lang="en-US" dirty="0"/>
              <a:t>&amp; </a:t>
            </a:r>
            <a:r>
              <a:rPr lang="en-US" dirty="0" err="1"/>
              <a:t>Youniss</a:t>
            </a:r>
            <a:r>
              <a:rPr lang="en-US" dirty="0"/>
              <a:t>, </a:t>
            </a:r>
            <a:r>
              <a:rPr lang="en-US" dirty="0" smtClean="0"/>
              <a:t>2010</a:t>
            </a:r>
            <a:endParaRPr lang="en-US" dirty="0"/>
          </a:p>
          <a:p>
            <a:pPr lvl="1"/>
            <a:r>
              <a:rPr lang="en-US" dirty="0" err="1" smtClean="0"/>
              <a:t>Torney</a:t>
            </a:r>
            <a:r>
              <a:rPr lang="en-US" dirty="0" err="1"/>
              <a:t>-Purta</a:t>
            </a:r>
            <a:r>
              <a:rPr lang="en-US" dirty="0"/>
              <a:t>, </a:t>
            </a:r>
            <a:r>
              <a:rPr lang="en-US" dirty="0" err="1"/>
              <a:t>Amadeo</a:t>
            </a:r>
            <a:r>
              <a:rPr lang="en-US" dirty="0"/>
              <a:t>, &amp; </a:t>
            </a:r>
            <a:r>
              <a:rPr lang="en-US" dirty="0" err="1"/>
              <a:t>Andolina</a:t>
            </a:r>
            <a:r>
              <a:rPr lang="en-US" dirty="0"/>
              <a:t>, </a:t>
            </a:r>
            <a:r>
              <a:rPr lang="en-US" dirty="0" smtClean="0"/>
              <a:t>2010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sz="2400" dirty="0" smtClean="0"/>
              <a:t>We have: examined </a:t>
            </a:r>
            <a:r>
              <a:rPr lang="en-US" sz="2400" dirty="0"/>
              <a:t>knowledge, skills, dispositions</a:t>
            </a:r>
          </a:p>
          <a:p>
            <a:pPr lvl="1"/>
            <a:r>
              <a:rPr lang="en-US" sz="2400" dirty="0" smtClean="0"/>
              <a:t>We need to examine the ways that knowledge</a:t>
            </a:r>
            <a:r>
              <a:rPr lang="en-US" sz="2400" dirty="0"/>
              <a:t>, skills, dispositions are being put to </a:t>
            </a:r>
            <a:r>
              <a:rPr lang="en-US" sz="2400" dirty="0" smtClean="0"/>
              <a:t>use in civic engagement (practice)</a:t>
            </a:r>
          </a:p>
          <a:p>
            <a:r>
              <a:rPr lang="en-US" dirty="0"/>
              <a:t>Goals: </a:t>
            </a:r>
          </a:p>
          <a:p>
            <a:pPr lvl="1"/>
            <a:r>
              <a:rPr lang="en-US" dirty="0"/>
              <a:t>Provide some background on these theories</a:t>
            </a:r>
          </a:p>
          <a:p>
            <a:pPr lvl="1"/>
            <a:r>
              <a:rPr lang="en-US" dirty="0"/>
              <a:t>Illustrate how they can add to SL &amp; CE </a:t>
            </a:r>
            <a:r>
              <a:rPr lang="en-US" dirty="0" smtClean="0"/>
              <a:t>research</a:t>
            </a:r>
            <a:endParaRPr lang="en-US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95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Sociocultural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51132"/>
            <a:ext cx="8503920" cy="4572000"/>
          </a:xfrm>
        </p:spPr>
        <p:txBody>
          <a:bodyPr/>
          <a:lstStyle/>
          <a:p>
            <a:r>
              <a:rPr lang="en-US" dirty="0" smtClean="0"/>
              <a:t>Building off </a:t>
            </a:r>
            <a:r>
              <a:rPr lang="en-US" dirty="0" err="1" smtClean="0"/>
              <a:t>Vygotsky</a:t>
            </a:r>
            <a:r>
              <a:rPr lang="en-US" dirty="0" smtClean="0"/>
              <a:t>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Cultural </a:t>
            </a:r>
            <a:r>
              <a:rPr lang="en-US" dirty="0"/>
              <a:t>historical activity theory (CHAT or activity theory) (Cole &amp; </a:t>
            </a:r>
            <a:r>
              <a:rPr lang="en-US" dirty="0" err="1"/>
              <a:t>Engeström</a:t>
            </a:r>
            <a:r>
              <a:rPr lang="en-US" dirty="0"/>
              <a:t>, 1993; </a:t>
            </a:r>
            <a:r>
              <a:rPr lang="en-US" dirty="0" err="1"/>
              <a:t>Engeström</a:t>
            </a:r>
            <a:r>
              <a:rPr lang="en-US" dirty="0"/>
              <a:t>, 1987)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Legitimate Peripheral Participation (Lave &amp; Wenger, 1991)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9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Vygotsky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2341827"/>
            <a:ext cx="8389526" cy="301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056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Mediating artifacts/tools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Are social</a:t>
            </a:r>
          </a:p>
          <a:p>
            <a:endParaRPr lang="en-US" dirty="0" smtClean="0"/>
          </a:p>
          <a:p>
            <a:r>
              <a:rPr lang="en-US" dirty="0" smtClean="0"/>
              <a:t>Are historical</a:t>
            </a:r>
          </a:p>
          <a:p>
            <a:endParaRPr lang="en-US" dirty="0" smtClean="0"/>
          </a:p>
          <a:p>
            <a:r>
              <a:rPr lang="en-US" dirty="0" smtClean="0"/>
              <a:t>Are cultural</a:t>
            </a:r>
          </a:p>
          <a:p>
            <a:endParaRPr lang="en-US" dirty="0" smtClean="0"/>
          </a:p>
          <a:p>
            <a:r>
              <a:rPr lang="en-US" dirty="0" smtClean="0"/>
              <a:t>Are material/ideal</a:t>
            </a:r>
          </a:p>
          <a:p>
            <a:endParaRPr lang="en-US" dirty="0"/>
          </a:p>
          <a:p>
            <a:r>
              <a:rPr lang="en-US" dirty="0" smtClean="0"/>
              <a:t>Are transformed over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56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CHAT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2015602"/>
            <a:ext cx="8379076" cy="38447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7455" y="6044339"/>
            <a:ext cx="1932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Engestrom</a:t>
            </a:r>
            <a:r>
              <a:rPr lang="en-US" dirty="0" smtClean="0"/>
              <a:t>, 2001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608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Legitimate Peripheral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Novices </a:t>
            </a:r>
            <a:r>
              <a:rPr lang="en-US" dirty="0" smtClean="0">
                <a:sym typeface="Wingdings"/>
              </a:rPr>
              <a:t> Masters</a:t>
            </a:r>
          </a:p>
          <a:p>
            <a:pPr lvl="1"/>
            <a:r>
              <a:rPr lang="en-US" dirty="0" smtClean="0"/>
              <a:t>Butchers (Lave &amp; Wenger, 1991)</a:t>
            </a:r>
          </a:p>
          <a:p>
            <a:pPr lvl="1"/>
            <a:r>
              <a:rPr lang="en-US" dirty="0" smtClean="0"/>
              <a:t>Teachers (</a:t>
            </a:r>
            <a:r>
              <a:rPr lang="en-US" dirty="0" err="1" smtClean="0"/>
              <a:t>Tsui</a:t>
            </a:r>
            <a:r>
              <a:rPr lang="en-US" dirty="0" smtClean="0"/>
              <a:t> &amp; Law, 2007)</a:t>
            </a:r>
          </a:p>
          <a:p>
            <a:pPr lvl="1"/>
            <a:r>
              <a:rPr lang="en-US" dirty="0" smtClean="0"/>
              <a:t>Service Learning Students?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33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Subjects interact with the world through the use of meditational artifacts (tools)</a:t>
            </a:r>
          </a:p>
          <a:p>
            <a:r>
              <a:rPr lang="en-US" dirty="0" smtClean="0"/>
              <a:t>These tools are:</a:t>
            </a:r>
          </a:p>
          <a:p>
            <a:pPr lvl="1"/>
            <a:r>
              <a:rPr lang="en-US" dirty="0" smtClean="0"/>
              <a:t>Socially, culturally, and historically developed (and continuously developing)</a:t>
            </a:r>
          </a:p>
          <a:p>
            <a:pPr lvl="1"/>
            <a:r>
              <a:rPr lang="en-US" dirty="0" smtClean="0"/>
              <a:t>Within systems</a:t>
            </a:r>
          </a:p>
          <a:p>
            <a:pPr lvl="1"/>
            <a:r>
              <a:rPr lang="en-US" dirty="0" smtClean="0"/>
              <a:t>Consisting of communities</a:t>
            </a:r>
          </a:p>
          <a:p>
            <a:pPr lvl="1"/>
            <a:r>
              <a:rPr lang="en-US" dirty="0" smtClean="0"/>
              <a:t>With particular rules &amp; divisions of labor</a:t>
            </a:r>
          </a:p>
          <a:p>
            <a:pPr lvl="1"/>
            <a:r>
              <a:rPr lang="en-US" dirty="0" smtClean="0"/>
              <a:t>New tools can be appropriated (or old tools modified) when systems interact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611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is this helpful?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structure for focusing on practice:</a:t>
            </a:r>
          </a:p>
          <a:p>
            <a:pPr lvl="1"/>
            <a:r>
              <a:rPr lang="en-US" dirty="0" smtClean="0"/>
              <a:t>Identify and examine the transformation of tools of civic engagement (where knowledge, skills, dispositions interact)</a:t>
            </a:r>
          </a:p>
          <a:p>
            <a:pPr lvl="1"/>
            <a:r>
              <a:rPr lang="en-US" dirty="0" smtClean="0"/>
              <a:t>Examine the rules and communities that structure tool use</a:t>
            </a:r>
          </a:p>
          <a:p>
            <a:pPr lvl="1"/>
            <a:r>
              <a:rPr lang="en-US" dirty="0" smtClean="0"/>
              <a:t>Consider historical development of the tool</a:t>
            </a:r>
          </a:p>
          <a:p>
            <a:pPr lvl="1"/>
            <a:r>
              <a:rPr lang="en-US" dirty="0" smtClean="0"/>
              <a:t>Look for: LPP, boundary crossing, and boundary objects</a:t>
            </a:r>
          </a:p>
          <a:p>
            <a:r>
              <a:rPr lang="en-US" dirty="0" smtClean="0"/>
              <a:t>A change in the unit of analysis:</a:t>
            </a:r>
          </a:p>
          <a:p>
            <a:pPr lvl="1"/>
            <a:r>
              <a:rPr lang="en-US" dirty="0" smtClean="0"/>
              <a:t>From individual development to development of systems</a:t>
            </a:r>
          </a:p>
          <a:p>
            <a:pPr lvl="1"/>
            <a:r>
              <a:rPr lang="en-US" dirty="0" smtClean="0"/>
              <a:t>2 layer analysis:</a:t>
            </a:r>
          </a:p>
          <a:p>
            <a:pPr lvl="2"/>
            <a:r>
              <a:rPr lang="en-US" dirty="0" smtClean="0"/>
              <a:t>Individual phenomenological perspectives</a:t>
            </a:r>
          </a:p>
          <a:p>
            <a:pPr lvl="2"/>
            <a:r>
              <a:rPr lang="en-US" dirty="0" smtClean="0"/>
              <a:t>Outsider 30,000 </a:t>
            </a:r>
            <a:r>
              <a:rPr lang="en-US" dirty="0" err="1" smtClean="0"/>
              <a:t>ft</a:t>
            </a:r>
            <a:r>
              <a:rPr lang="en-US" dirty="0" smtClean="0"/>
              <a:t> 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46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126</TotalTime>
  <Words>1185</Words>
  <Application>Microsoft Macintosh PowerPoint</Application>
  <PresentationFormat>On-screen Show (4:3)</PresentationFormat>
  <Paragraphs>107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Service as activity</vt:lpstr>
      <vt:lpstr>Why sociocultural theories?</vt:lpstr>
      <vt:lpstr>Sociocultural Theories</vt:lpstr>
      <vt:lpstr>Vygotsky</vt:lpstr>
      <vt:lpstr>Mediating artifacts/tools</vt:lpstr>
      <vt:lpstr>CHAT</vt:lpstr>
      <vt:lpstr>Legitimate Peripheral Participation</vt:lpstr>
      <vt:lpstr>Summary:</vt:lpstr>
      <vt:lpstr>So how is this helpful?</vt:lpstr>
      <vt:lpstr>Using sociocultural theory to explain phenomena</vt:lpstr>
      <vt:lpstr>Knowledge, Skills, Mindsets</vt:lpstr>
      <vt:lpstr>Sociocultural</vt:lpstr>
      <vt:lpstr>References</vt:lpstr>
    </vt:vector>
  </TitlesOfParts>
  <Company>PennGSE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as activity</dc:title>
  <dc:creator>Christopher Pupik Dean</dc:creator>
  <cp:lastModifiedBy>Christopher Pupik Dean</cp:lastModifiedBy>
  <cp:revision>20</cp:revision>
  <dcterms:created xsi:type="dcterms:W3CDTF">2012-09-24T23:41:06Z</dcterms:created>
  <dcterms:modified xsi:type="dcterms:W3CDTF">2012-09-27T13:52:20Z</dcterms:modified>
</cp:coreProperties>
</file>